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lvl1pPr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gradFill flip="none" rotWithShape="1">
          <a:gsLst>
            <a:gs pos="413">
              <a:srgbClr val="111170"/>
            </a:gs>
            <a:gs pos="100000">
              <a:srgbClr val="AF74A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11170"/>
            </a:gs>
            <a:gs pos="100000">
              <a:srgbClr val="AF74A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1168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30607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j-lt"/>
          <a:ea typeface="+mj-ea"/>
          <a:cs typeface="+mj-cs"/>
          <a:sym typeface="Futura"/>
        </a:defRPr>
      </a:lvl1pPr>
      <a:lvl2pPr indent="228600" algn="ctr" defTabSz="584200">
        <a:defRPr sz="8000">
          <a:solidFill>
            <a:srgbClr val="FFFFFF"/>
          </a:solidFill>
          <a:latin typeface="+mj-lt"/>
          <a:ea typeface="+mj-ea"/>
          <a:cs typeface="+mj-cs"/>
          <a:sym typeface="Futura"/>
        </a:defRPr>
      </a:lvl2pPr>
      <a:lvl3pPr indent="457200" algn="ctr" defTabSz="584200">
        <a:defRPr sz="8000">
          <a:solidFill>
            <a:srgbClr val="FFFFFF"/>
          </a:solidFill>
          <a:latin typeface="+mj-lt"/>
          <a:ea typeface="+mj-ea"/>
          <a:cs typeface="+mj-cs"/>
          <a:sym typeface="Futura"/>
        </a:defRPr>
      </a:lvl3pPr>
      <a:lvl4pPr indent="685800" algn="ctr" defTabSz="584200">
        <a:defRPr sz="8000">
          <a:solidFill>
            <a:srgbClr val="FFFFFF"/>
          </a:solidFill>
          <a:latin typeface="+mj-lt"/>
          <a:ea typeface="+mj-ea"/>
          <a:cs typeface="+mj-cs"/>
          <a:sym typeface="Futura"/>
        </a:defRPr>
      </a:lvl4pPr>
      <a:lvl5pPr indent="914400" algn="ctr" defTabSz="584200">
        <a:defRPr sz="8000">
          <a:solidFill>
            <a:srgbClr val="FFFFFF"/>
          </a:solidFill>
          <a:latin typeface="+mj-lt"/>
          <a:ea typeface="+mj-ea"/>
          <a:cs typeface="+mj-cs"/>
          <a:sym typeface="Futura"/>
        </a:defRPr>
      </a:lvl5pPr>
      <a:lvl6pPr indent="1143000" algn="ctr" defTabSz="584200">
        <a:defRPr sz="8000">
          <a:solidFill>
            <a:srgbClr val="FFFFFF"/>
          </a:solidFill>
          <a:latin typeface="+mj-lt"/>
          <a:ea typeface="+mj-ea"/>
          <a:cs typeface="+mj-cs"/>
          <a:sym typeface="Futura"/>
        </a:defRPr>
      </a:lvl6pPr>
      <a:lvl7pPr indent="1371600" algn="ctr" defTabSz="584200">
        <a:defRPr sz="8000">
          <a:solidFill>
            <a:srgbClr val="FFFFFF"/>
          </a:solidFill>
          <a:latin typeface="+mj-lt"/>
          <a:ea typeface="+mj-ea"/>
          <a:cs typeface="+mj-cs"/>
          <a:sym typeface="Futura"/>
        </a:defRPr>
      </a:lvl7pPr>
      <a:lvl8pPr indent="1600200" algn="ctr" defTabSz="584200">
        <a:defRPr sz="8000">
          <a:solidFill>
            <a:srgbClr val="FFFFFF"/>
          </a:solidFill>
          <a:latin typeface="+mj-lt"/>
          <a:ea typeface="+mj-ea"/>
          <a:cs typeface="+mj-cs"/>
          <a:sym typeface="Futura"/>
        </a:defRPr>
      </a:lvl8pPr>
      <a:lvl9pPr indent="1828800" algn="ctr" defTabSz="584200">
        <a:defRPr sz="8000">
          <a:solidFill>
            <a:srgbClr val="FFFFFF"/>
          </a:solidFill>
          <a:latin typeface="+mj-lt"/>
          <a:ea typeface="+mj-ea"/>
          <a:cs typeface="+mj-cs"/>
          <a:sym typeface="Futura"/>
        </a:defRPr>
      </a:lvl9pPr>
    </p:titleStyle>
    <p:bodyStyle>
      <a:lvl1pPr marL="457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914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71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828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860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743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200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657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114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holdingbay.co.uk/gdpr/" TargetMode="External"/><Relationship Id="rId3" Type="http://schemas.openxmlformats.org/officeDocument/2006/relationships/hyperlink" Target="https://twitter.com/theholdingbay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GDPR Practical Start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where can you begin rolling out?</a:t>
            </a:r>
          </a:p>
        </p:txBody>
      </p:sp>
      <p:sp>
        <p:nvSpPr>
          <p:cNvPr id="34" name="Shape 34"/>
          <p:cNvSpPr/>
          <p:nvPr/>
        </p:nvSpPr>
        <p:spPr>
          <a:xfrm rot="18181252">
            <a:off x="10290836" y="-2330761"/>
            <a:ext cx="3255967" cy="325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35" name="Shape 35"/>
          <p:cNvSpPr/>
          <p:nvPr/>
        </p:nvSpPr>
        <p:spPr>
          <a:xfrm rot="18884760">
            <a:off x="10291722" y="-2475398"/>
            <a:ext cx="3254195" cy="32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077B8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36" name="Shape 36"/>
          <p:cNvSpPr/>
          <p:nvPr/>
        </p:nvSpPr>
        <p:spPr>
          <a:xfrm>
            <a:off x="11040696" y="117390"/>
            <a:ext cx="175625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Holdingbay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111170"/>
            </a:gs>
            <a:gs pos="100000">
              <a:srgbClr val="AF74A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Re-engagement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xfrm>
            <a:off x="952500" y="3195389"/>
            <a:ext cx="11099800" cy="5688261"/>
          </a:xfrm>
          <a:prstGeom prst="rect">
            <a:avLst/>
          </a:prstGeom>
        </p:spPr>
        <p:txBody>
          <a:bodyPr/>
          <a:lstStyle/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For non-active email </a:t>
            </a:r>
            <a:endParaRPr sz="3800">
              <a:solidFill>
                <a:srgbClr val="FFFFFF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No record of opt-in</a:t>
            </a:r>
            <a:endParaRPr sz="3800">
              <a:solidFill>
                <a:srgbClr val="FFFFFF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Warm a subscriber action</a:t>
            </a:r>
          </a:p>
        </p:txBody>
      </p:sp>
      <p:sp>
        <p:nvSpPr>
          <p:cNvPr id="86" name="Shape 86"/>
          <p:cNvSpPr/>
          <p:nvPr/>
        </p:nvSpPr>
        <p:spPr>
          <a:xfrm rot="18181252">
            <a:off x="10290836" y="-2330761"/>
            <a:ext cx="3255967" cy="325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87" name="Shape 87"/>
          <p:cNvSpPr/>
          <p:nvPr/>
        </p:nvSpPr>
        <p:spPr>
          <a:xfrm rot="18884760">
            <a:off x="10291722" y="-2475398"/>
            <a:ext cx="3254195" cy="32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077B8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88" name="Shape 88"/>
          <p:cNvSpPr/>
          <p:nvPr/>
        </p:nvSpPr>
        <p:spPr>
          <a:xfrm>
            <a:off x="11040696" y="117390"/>
            <a:ext cx="175625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Holdingbay</a:t>
            </a:r>
          </a:p>
        </p:txBody>
      </p:sp>
      <p:pic>
        <p:nvPicPr>
          <p:cNvPr id="89" name="Screen Shot 2018-03-23 at 11.04.4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06762" y="3770709"/>
            <a:ext cx="4782779" cy="3760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Screen Shot 2018-03-23 at 11.04.5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04303" y="7006410"/>
            <a:ext cx="4782779" cy="1183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24700" y="6883400"/>
            <a:ext cx="5341986" cy="152400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111170"/>
            </a:gs>
            <a:gs pos="100000">
              <a:srgbClr val="AF74A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Separate Personal Data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xfrm>
            <a:off x="952500" y="3195389"/>
            <a:ext cx="11099800" cy="5688261"/>
          </a:xfrm>
          <a:prstGeom prst="rect">
            <a:avLst/>
          </a:prstGeom>
        </p:spPr>
        <p:txBody>
          <a:bodyPr/>
          <a:lstStyle/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Storage should be encrypted at rest </a:t>
            </a:r>
            <a:endParaRPr sz="3800">
              <a:solidFill>
                <a:srgbClr val="FFFFFF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Data should be secure in transit</a:t>
            </a:r>
            <a:endParaRPr sz="3800">
              <a:solidFill>
                <a:srgbClr val="FFFFFF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Extract personal data to separate and control</a:t>
            </a:r>
            <a:endParaRPr sz="3800">
              <a:solidFill>
                <a:srgbClr val="FFFFFF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Consider Single Sign on system</a:t>
            </a:r>
          </a:p>
        </p:txBody>
      </p:sp>
      <p:sp>
        <p:nvSpPr>
          <p:cNvPr id="96" name="Shape 96"/>
          <p:cNvSpPr/>
          <p:nvPr/>
        </p:nvSpPr>
        <p:spPr>
          <a:xfrm rot="18181252">
            <a:off x="10290836" y="-2330761"/>
            <a:ext cx="3255967" cy="325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97" name="Shape 97"/>
          <p:cNvSpPr/>
          <p:nvPr/>
        </p:nvSpPr>
        <p:spPr>
          <a:xfrm rot="18884760">
            <a:off x="10291722" y="-2475398"/>
            <a:ext cx="3254195" cy="32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077B8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98" name="Shape 98"/>
          <p:cNvSpPr/>
          <p:nvPr/>
        </p:nvSpPr>
        <p:spPr>
          <a:xfrm>
            <a:off x="11040696" y="117390"/>
            <a:ext cx="175625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Holdingbay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111170"/>
            </a:gs>
            <a:gs pos="100000">
              <a:srgbClr val="AF74A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Export requests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xfrm>
            <a:off x="952500" y="3195389"/>
            <a:ext cx="11099800" cy="5688261"/>
          </a:xfrm>
          <a:prstGeom prst="rect">
            <a:avLst/>
          </a:prstGeom>
        </p:spPr>
        <p:txBody>
          <a:bodyPr/>
          <a:lstStyle/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Develop a process to:</a:t>
            </a:r>
            <a:br>
              <a:rPr sz="3800">
                <a:solidFill>
                  <a:srgbClr val="FFFFFF"/>
                </a:solidFill>
              </a:rPr>
            </a:br>
            <a:r>
              <a:rPr sz="3800">
                <a:solidFill>
                  <a:srgbClr val="FFFFFF"/>
                </a:solidFill>
              </a:rPr>
              <a:t>	Receive customer requests</a:t>
            </a:r>
            <a:br>
              <a:rPr sz="3800">
                <a:solidFill>
                  <a:srgbClr val="FFFFFF"/>
                </a:solidFill>
              </a:rPr>
            </a:br>
            <a:r>
              <a:rPr sz="3800">
                <a:solidFill>
                  <a:srgbClr val="FFFFFF"/>
                </a:solidFill>
              </a:rPr>
              <a:t>	Process personal data to machine format (csv)</a:t>
            </a:r>
            <a:endParaRPr sz="3800">
              <a:solidFill>
                <a:srgbClr val="FFFFFF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Start with just a form and a process, add automation later.</a:t>
            </a:r>
            <a:endParaRPr sz="3800">
              <a:solidFill>
                <a:srgbClr val="FFFFFF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Can not charge for access</a:t>
            </a:r>
          </a:p>
        </p:txBody>
      </p:sp>
      <p:sp>
        <p:nvSpPr>
          <p:cNvPr id="102" name="Shape 102"/>
          <p:cNvSpPr/>
          <p:nvPr/>
        </p:nvSpPr>
        <p:spPr>
          <a:xfrm rot="18181252">
            <a:off x="10290836" y="-2330761"/>
            <a:ext cx="3255967" cy="325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03" name="Shape 103"/>
          <p:cNvSpPr/>
          <p:nvPr/>
        </p:nvSpPr>
        <p:spPr>
          <a:xfrm rot="18884760">
            <a:off x="10291722" y="-2475398"/>
            <a:ext cx="3254195" cy="32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077B8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04" name="Shape 104"/>
          <p:cNvSpPr/>
          <p:nvPr/>
        </p:nvSpPr>
        <p:spPr>
          <a:xfrm>
            <a:off x="11040696" y="117390"/>
            <a:ext cx="175625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Holdingbay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111170"/>
            </a:gs>
            <a:gs pos="100000">
              <a:srgbClr val="AF74A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65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60">
                <a:solidFill>
                  <a:srgbClr val="FFFFFF"/>
                </a:solidFill>
              </a:rPr>
              <a:t>Removal requests (forgotten)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xfrm>
            <a:off x="952500" y="3195389"/>
            <a:ext cx="11099800" cy="5688261"/>
          </a:xfrm>
          <a:prstGeom prst="rect">
            <a:avLst/>
          </a:prstGeom>
        </p:spPr>
        <p:txBody>
          <a:bodyPr/>
          <a:lstStyle/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Develop a process to:</a:t>
            </a:r>
            <a:br>
              <a:rPr sz="3800">
                <a:solidFill>
                  <a:srgbClr val="FFFFFF"/>
                </a:solidFill>
              </a:rPr>
            </a:br>
            <a:r>
              <a:rPr sz="3800">
                <a:solidFill>
                  <a:srgbClr val="FFFFFF"/>
                </a:solidFill>
              </a:rPr>
              <a:t>	Receive customer requests</a:t>
            </a:r>
            <a:br>
              <a:rPr sz="3800">
                <a:solidFill>
                  <a:srgbClr val="FFFFFF"/>
                </a:solidFill>
              </a:rPr>
            </a:br>
            <a:r>
              <a:rPr sz="3800">
                <a:solidFill>
                  <a:srgbClr val="FFFFFF"/>
                </a:solidFill>
              </a:rPr>
              <a:t>	Remove personal data</a:t>
            </a:r>
            <a:br>
              <a:rPr sz="3800">
                <a:solidFill>
                  <a:srgbClr val="FFFFFF"/>
                </a:solidFill>
              </a:rPr>
            </a:br>
            <a:r>
              <a:rPr sz="3800">
                <a:solidFill>
                  <a:srgbClr val="FFFFFF"/>
                </a:solidFill>
              </a:rPr>
              <a:t>	Unsubscribe from own automations</a:t>
            </a:r>
            <a:br>
              <a:rPr sz="3800">
                <a:solidFill>
                  <a:srgbClr val="FFFFFF"/>
                </a:solidFill>
              </a:rPr>
            </a:br>
            <a:r>
              <a:rPr sz="3800">
                <a:solidFill>
                  <a:srgbClr val="FFFFFF"/>
                </a:solidFill>
              </a:rPr>
              <a:t>	Unsubscribe from 3rd party email and systems</a:t>
            </a:r>
            <a:endParaRPr sz="3800">
              <a:solidFill>
                <a:srgbClr val="FFFFFF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Keep business record, by anonymising emails  </a:t>
            </a:r>
            <a:endParaRPr sz="3800">
              <a:solidFill>
                <a:srgbClr val="FFFFFF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Can not charge for the process</a:t>
            </a:r>
          </a:p>
        </p:txBody>
      </p:sp>
      <p:sp>
        <p:nvSpPr>
          <p:cNvPr id="108" name="Shape 108"/>
          <p:cNvSpPr/>
          <p:nvPr/>
        </p:nvSpPr>
        <p:spPr>
          <a:xfrm rot="18181252">
            <a:off x="10290836" y="-2330761"/>
            <a:ext cx="3255967" cy="325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09" name="Shape 109"/>
          <p:cNvSpPr/>
          <p:nvPr/>
        </p:nvSpPr>
        <p:spPr>
          <a:xfrm rot="18884760">
            <a:off x="10291722" y="-2475398"/>
            <a:ext cx="3254195" cy="32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077B8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10" name="Shape 110"/>
          <p:cNvSpPr/>
          <p:nvPr/>
        </p:nvSpPr>
        <p:spPr>
          <a:xfrm>
            <a:off x="11040696" y="117390"/>
            <a:ext cx="175625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Holdingbay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80">
                <a:solidFill>
                  <a:srgbClr val="FFFFFF"/>
                </a:solidFill>
              </a:rPr>
              <a:t>On-going process so bake in Privacy by Design</a:t>
            </a:r>
          </a:p>
        </p:txBody>
      </p:sp>
      <p:sp>
        <p:nvSpPr>
          <p:cNvPr id="113" name="Shape 113"/>
          <p:cNvSpPr/>
          <p:nvPr/>
        </p:nvSpPr>
        <p:spPr>
          <a:xfrm rot="18181252">
            <a:off x="10290836" y="-2330761"/>
            <a:ext cx="3255967" cy="325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14" name="Shape 114"/>
          <p:cNvSpPr/>
          <p:nvPr/>
        </p:nvSpPr>
        <p:spPr>
          <a:xfrm rot="18884760">
            <a:off x="10291722" y="-2475398"/>
            <a:ext cx="3254195" cy="32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077B8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15" name="Shape 115"/>
          <p:cNvSpPr/>
          <p:nvPr/>
        </p:nvSpPr>
        <p:spPr>
          <a:xfrm>
            <a:off x="11040696" y="117390"/>
            <a:ext cx="175625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Holdingbay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111170"/>
            </a:gs>
            <a:gs pos="100000">
              <a:srgbClr val="AF74A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xfrm>
            <a:off x="952500" y="3195389"/>
            <a:ext cx="11099800" cy="5688261"/>
          </a:xfrm>
          <a:prstGeom prst="rect">
            <a:avLst/>
          </a:prstGeom>
        </p:spPr>
        <p:txBody>
          <a:bodyPr/>
          <a:lstStyle/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Any questions?</a:t>
            </a:r>
            <a:endParaRPr sz="3800">
              <a:solidFill>
                <a:srgbClr val="FFFFFF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endParaRPr sz="3800">
              <a:solidFill>
                <a:srgbClr val="FFFFFF"/>
              </a:solidFill>
            </a:endParaRPr>
          </a:p>
          <a:p>
            <a:pPr lvl="1" marL="0" indent="228600" algn="ctr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Find more here:</a:t>
            </a:r>
            <a:br>
              <a:rPr sz="2400">
                <a:solidFill>
                  <a:srgbClr val="FFFFFF"/>
                </a:solidFill>
              </a:rPr>
            </a:br>
            <a:r>
              <a:rPr sz="2400" u="sng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https://holdingbay.co.uk/gdpr/</a:t>
            </a:r>
            <a:br>
              <a:rPr sz="2400">
                <a:solidFill>
                  <a:srgbClr val="FFFFFF"/>
                </a:solidFill>
              </a:rPr>
            </a:br>
            <a:r>
              <a:rPr sz="2400" u="sng">
                <a:solidFill>
                  <a:srgbClr val="FFFFFF"/>
                </a:solidFill>
                <a:hlinkClick r:id="rId3" invalidUrl="" action="" tgtFrame="" tooltip="" history="1" highlightClick="0" endSnd="0"/>
              </a:rPr>
              <a:t>https://twitter.com/theholdingbay</a:t>
            </a:r>
          </a:p>
        </p:txBody>
      </p:sp>
      <p:sp>
        <p:nvSpPr>
          <p:cNvPr id="119" name="Shape 119"/>
          <p:cNvSpPr/>
          <p:nvPr/>
        </p:nvSpPr>
        <p:spPr>
          <a:xfrm rot="18181252">
            <a:off x="10290836" y="-2330761"/>
            <a:ext cx="3255967" cy="325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20" name="Shape 120"/>
          <p:cNvSpPr/>
          <p:nvPr/>
        </p:nvSpPr>
        <p:spPr>
          <a:xfrm rot="18884760">
            <a:off x="10291722" y="-2475398"/>
            <a:ext cx="3254195" cy="32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077B8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21" name="Shape 121"/>
          <p:cNvSpPr/>
          <p:nvPr/>
        </p:nvSpPr>
        <p:spPr>
          <a:xfrm>
            <a:off x="11040696" y="117390"/>
            <a:ext cx="175625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Holdingbay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GDPR Practical Start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where can you begin rolling out?</a:t>
            </a:r>
          </a:p>
        </p:txBody>
      </p:sp>
      <p:sp>
        <p:nvSpPr>
          <p:cNvPr id="40" name="Shape 40"/>
          <p:cNvSpPr/>
          <p:nvPr/>
        </p:nvSpPr>
        <p:spPr>
          <a:xfrm rot="18884760">
            <a:off x="10290842" y="-2116007"/>
            <a:ext cx="3255966" cy="325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41" name="Shape 41"/>
          <p:cNvSpPr/>
          <p:nvPr/>
        </p:nvSpPr>
        <p:spPr>
          <a:xfrm rot="18884760">
            <a:off x="10291722" y="-2424598"/>
            <a:ext cx="3254195" cy="32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pic>
        <p:nvPicPr>
          <p:cNvPr id="42" name="holdingbay-logo-colou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53675" y="92868"/>
            <a:ext cx="1130301" cy="1130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111170"/>
            </a:gs>
            <a:gs pos="100000">
              <a:srgbClr val="AF74A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Tristan Bailey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4263677" y="3195389"/>
            <a:ext cx="7788623" cy="5688261"/>
          </a:xfrm>
          <a:prstGeom prst="rect">
            <a:avLst/>
          </a:prstGeom>
        </p:spPr>
        <p:txBody>
          <a:bodyPr/>
          <a:lstStyle/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Working with marketing and sales data for over 15 years</a:t>
            </a:r>
            <a:endParaRPr sz="3800">
              <a:solidFill>
                <a:srgbClr val="FFFFFF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Develop applications</a:t>
            </a:r>
            <a:endParaRPr sz="3800">
              <a:solidFill>
                <a:srgbClr val="FFFFFF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Brighton, UK</a:t>
            </a:r>
            <a:endParaRPr sz="3800">
              <a:solidFill>
                <a:srgbClr val="FFFFFF"/>
              </a:solidFill>
            </a:endParaRPr>
          </a:p>
        </p:txBody>
      </p:sp>
      <p:sp>
        <p:nvSpPr>
          <p:cNvPr id="46" name="Shape 46"/>
          <p:cNvSpPr/>
          <p:nvPr/>
        </p:nvSpPr>
        <p:spPr>
          <a:xfrm rot="18181252">
            <a:off x="10290836" y="-2330761"/>
            <a:ext cx="3255967" cy="325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47" name="Shape 47"/>
          <p:cNvSpPr/>
          <p:nvPr/>
        </p:nvSpPr>
        <p:spPr>
          <a:xfrm rot="18884760">
            <a:off x="10291722" y="-2475398"/>
            <a:ext cx="3254195" cy="32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077B8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48" name="Shape 48"/>
          <p:cNvSpPr/>
          <p:nvPr/>
        </p:nvSpPr>
        <p:spPr>
          <a:xfrm>
            <a:off x="11040696" y="117390"/>
            <a:ext cx="175625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Holdingbay</a:t>
            </a:r>
          </a:p>
        </p:txBody>
      </p:sp>
      <p:pic>
        <p:nvPicPr>
          <p:cNvPr id="49" name="IMG_0411.jpg"/>
          <p:cNvPicPr/>
          <p:nvPr/>
        </p:nvPicPr>
        <p:blipFill>
          <a:blip r:embed="rId2">
            <a:alphaModFix amt="87789"/>
            <a:extLst/>
          </a:blip>
          <a:stretch>
            <a:fillRect/>
          </a:stretch>
        </p:blipFill>
        <p:spPr>
          <a:xfrm>
            <a:off x="-185887" y="1721049"/>
            <a:ext cx="7315201" cy="9060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What is it?</a:t>
            </a:r>
          </a:p>
        </p:txBody>
      </p:sp>
      <p:sp>
        <p:nvSpPr>
          <p:cNvPr id="52" name="Shape 52"/>
          <p:cNvSpPr/>
          <p:nvPr/>
        </p:nvSpPr>
        <p:spPr>
          <a:xfrm rot="18181252">
            <a:off x="10290836" y="-2330761"/>
            <a:ext cx="3255967" cy="325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53" name="Shape 53"/>
          <p:cNvSpPr/>
          <p:nvPr/>
        </p:nvSpPr>
        <p:spPr>
          <a:xfrm rot="18884760">
            <a:off x="10291722" y="-2475398"/>
            <a:ext cx="3254195" cy="32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077B8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54" name="Shape 54"/>
          <p:cNvSpPr/>
          <p:nvPr/>
        </p:nvSpPr>
        <p:spPr>
          <a:xfrm>
            <a:off x="11040696" y="117390"/>
            <a:ext cx="175625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Holdingbay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413">
              <a:srgbClr val="111170"/>
            </a:gs>
            <a:gs pos="100000">
              <a:srgbClr val="AF74A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0NiIYeFwGRvY_-e19cJ8wz8dB2egubflc_O2ScIX7fw.jpg"/>
          <p:cNvPicPr/>
          <p:nvPr/>
        </p:nvPicPr>
        <p:blipFill>
          <a:blip r:embed="rId2">
            <a:extLst/>
          </a:blip>
          <a:srcRect l="0" t="27305" r="0" b="27305"/>
          <a:stretch>
            <a:fillRect/>
          </a:stretch>
        </p:blipFill>
        <p:spPr>
          <a:xfrm>
            <a:off x="1600200" y="635000"/>
            <a:ext cx="9779000" cy="591820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Clear what’s inside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111170"/>
            </a:gs>
            <a:gs pos="100000">
              <a:srgbClr val="AF74A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Visitor Opt-In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952500" y="3195389"/>
            <a:ext cx="11099800" cy="5688261"/>
          </a:xfrm>
          <a:prstGeom prst="rect">
            <a:avLst/>
          </a:prstGeom>
        </p:spPr>
        <p:txBody>
          <a:bodyPr/>
          <a:lstStyle/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Each form should be screen grabbed and filed</a:t>
            </a:r>
            <a:endParaRPr sz="3800">
              <a:solidFill>
                <a:srgbClr val="FFFFFF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Log the location and time of opt-in</a:t>
            </a:r>
            <a:endParaRPr sz="3800">
              <a:solidFill>
                <a:srgbClr val="FFFFFF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Use email double opt-in</a:t>
            </a:r>
          </a:p>
        </p:txBody>
      </p:sp>
      <p:sp>
        <p:nvSpPr>
          <p:cNvPr id="62" name="Shape 62"/>
          <p:cNvSpPr/>
          <p:nvPr/>
        </p:nvSpPr>
        <p:spPr>
          <a:xfrm rot="18181252">
            <a:off x="10290836" y="-2330761"/>
            <a:ext cx="3255967" cy="325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63" name="Shape 63"/>
          <p:cNvSpPr/>
          <p:nvPr/>
        </p:nvSpPr>
        <p:spPr>
          <a:xfrm rot="18884760">
            <a:off x="10291722" y="-2475398"/>
            <a:ext cx="3254195" cy="32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077B8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64" name="Shape 64"/>
          <p:cNvSpPr/>
          <p:nvPr/>
        </p:nvSpPr>
        <p:spPr>
          <a:xfrm>
            <a:off x="11040696" y="117390"/>
            <a:ext cx="175625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Holdingbay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111170"/>
            </a:gs>
            <a:gs pos="100000">
              <a:srgbClr val="AF74A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Visitor Opt-In Controls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952500" y="3195389"/>
            <a:ext cx="11099800" cy="5688261"/>
          </a:xfrm>
          <a:prstGeom prst="rect">
            <a:avLst/>
          </a:prstGeom>
        </p:spPr>
        <p:txBody>
          <a:bodyPr/>
          <a:lstStyle/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Clear, natural language</a:t>
            </a:r>
            <a:endParaRPr sz="3800">
              <a:solidFill>
                <a:srgbClr val="FFFFFF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Granular</a:t>
            </a:r>
            <a:endParaRPr sz="3800">
              <a:solidFill>
                <a:srgbClr val="FFFFFF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Opt-Out by default</a:t>
            </a:r>
            <a:endParaRPr sz="3800">
              <a:solidFill>
                <a:srgbClr val="FFFFFF"/>
              </a:solidFill>
            </a:endParaRPr>
          </a:p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Group same intent</a:t>
            </a:r>
          </a:p>
        </p:txBody>
      </p:sp>
      <p:sp>
        <p:nvSpPr>
          <p:cNvPr id="68" name="Shape 68"/>
          <p:cNvSpPr/>
          <p:nvPr/>
        </p:nvSpPr>
        <p:spPr>
          <a:xfrm rot="18181252">
            <a:off x="10290836" y="-2330761"/>
            <a:ext cx="3255967" cy="325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69" name="Shape 69"/>
          <p:cNvSpPr/>
          <p:nvPr/>
        </p:nvSpPr>
        <p:spPr>
          <a:xfrm rot="18884760">
            <a:off x="10291722" y="-2475398"/>
            <a:ext cx="3254195" cy="32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077B8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70" name="Shape 70"/>
          <p:cNvSpPr/>
          <p:nvPr/>
        </p:nvSpPr>
        <p:spPr>
          <a:xfrm>
            <a:off x="11040696" y="117390"/>
            <a:ext cx="175625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Holdingbay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111170"/>
            </a:gs>
            <a:gs pos="100000">
              <a:srgbClr val="AF74A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Cookie and Services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952500" y="3195389"/>
            <a:ext cx="11099800" cy="5688261"/>
          </a:xfrm>
          <a:prstGeom prst="rect">
            <a:avLst/>
          </a:prstGeom>
        </p:spPr>
        <p:txBody>
          <a:bodyPr/>
          <a:lstStyle/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Audit your current cookies and 3rd party services</a:t>
            </a:r>
          </a:p>
        </p:txBody>
      </p:sp>
      <p:sp>
        <p:nvSpPr>
          <p:cNvPr id="74" name="Shape 74"/>
          <p:cNvSpPr/>
          <p:nvPr/>
        </p:nvSpPr>
        <p:spPr>
          <a:xfrm rot="18181252">
            <a:off x="10290836" y="-2330761"/>
            <a:ext cx="3255967" cy="325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75" name="Shape 75"/>
          <p:cNvSpPr/>
          <p:nvPr/>
        </p:nvSpPr>
        <p:spPr>
          <a:xfrm rot="18884760">
            <a:off x="10291722" y="-2475398"/>
            <a:ext cx="3254195" cy="32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077B8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76" name="Shape 76"/>
          <p:cNvSpPr/>
          <p:nvPr/>
        </p:nvSpPr>
        <p:spPr>
          <a:xfrm>
            <a:off x="11040696" y="117390"/>
            <a:ext cx="175625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Holdingbay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111170"/>
            </a:gs>
            <a:gs pos="100000">
              <a:srgbClr val="AF74A4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Cookie and Services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952500" y="3195389"/>
            <a:ext cx="11099800" cy="5688261"/>
          </a:xfrm>
          <a:prstGeom prst="rect">
            <a:avLst/>
          </a:prstGeom>
        </p:spPr>
        <p:txBody>
          <a:bodyPr/>
          <a:lstStyle/>
          <a:p>
            <a:pPr lvl="1" marL="0" indent="22860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Be able to disable services based on Opt-In</a:t>
            </a:r>
          </a:p>
        </p:txBody>
      </p:sp>
      <p:sp>
        <p:nvSpPr>
          <p:cNvPr id="80" name="Shape 80"/>
          <p:cNvSpPr/>
          <p:nvPr/>
        </p:nvSpPr>
        <p:spPr>
          <a:xfrm rot="18181252">
            <a:off x="10290836" y="-2330761"/>
            <a:ext cx="3255967" cy="325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0066C1"/>
              </a:gs>
              <a:gs pos="100000">
                <a:srgbClr val="094593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81" name="Shape 81"/>
          <p:cNvSpPr/>
          <p:nvPr/>
        </p:nvSpPr>
        <p:spPr>
          <a:xfrm rot="18884760">
            <a:off x="10291722" y="-2475398"/>
            <a:ext cx="3254195" cy="32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077B8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82" name="Shape 82"/>
          <p:cNvSpPr/>
          <p:nvPr/>
        </p:nvSpPr>
        <p:spPr>
          <a:xfrm>
            <a:off x="11040696" y="117390"/>
            <a:ext cx="175625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Holdingbay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Futura"/>
        <a:ea typeface="Futura"/>
        <a:cs typeface="Futura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Futura"/>
        <a:ea typeface="Futura"/>
        <a:cs typeface="Futura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